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9" r:id="rId13"/>
    <p:sldId id="267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44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05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r>
              <a:rPr lang="en-IN" dirty="0"/>
              <a:t>0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826544"/>
            <a:ext cx="4868942" cy="25765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312670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8384"/>
              </a:lnSpc>
              <a:buNone/>
            </a:pPr>
            <a:r>
              <a:rPr lang="en-US" sz="6707" kern="0" spc="-20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Knee Osteoarthritis Detection 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81226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550342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382316" y="5484971"/>
            <a:ext cx="107334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Harishanker P</a:t>
            </a:r>
          </a:p>
          <a:p>
            <a:pPr marL="0" indent="0" algn="l">
              <a:lnSpc>
                <a:spcPts val="3402"/>
              </a:lnSpc>
              <a:buNone/>
            </a:pPr>
            <a:r>
              <a:rPr lang="en-US" sz="2430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S3 MCA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799868"/>
            <a:ext cx="4869061" cy="46297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271355"/>
            <a:ext cx="700123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Knee X-ray Image Dataset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6350437" y="3413165"/>
            <a:ext cx="7415927" cy="2545080"/>
          </a:xfrm>
          <a:prstGeom prst="roundRect">
            <a:avLst>
              <a:gd name="adj" fmla="val 40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65677" y="342840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612493" y="358413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0309027" y="358413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Osteoarthritis Initiative (OAI) dataset Kaggle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65677" y="452997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612493" y="46857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10309027" y="46857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9000+ images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65677" y="523648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612493" y="539222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Types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309027" y="539222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Anterior-posterior (AP) views</a:t>
            </a:r>
            <a:endParaRPr lang="en-US" sz="1944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E80EAC-5F87-C743-FE8A-2E5A417AD4C6}"/>
              </a:ext>
            </a:extLst>
          </p:cNvPr>
          <p:cNvSpPr txBox="1"/>
          <p:nvPr/>
        </p:nvSpPr>
        <p:spPr>
          <a:xfrm>
            <a:off x="14305546" y="78325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032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1261467" y="610195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4"/>
              </a:lnSpc>
              <a:buNone/>
            </a:pPr>
            <a:r>
              <a:rPr lang="en-US" sz="4363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Kellgren-Lawrence Grading System</a:t>
            </a:r>
            <a:endParaRPr lang="en-US" sz="4363" dirty="0"/>
          </a:p>
        </p:txBody>
      </p:sp>
      <p:sp>
        <p:nvSpPr>
          <p:cNvPr id="5" name="Shape 3"/>
          <p:cNvSpPr/>
          <p:nvPr/>
        </p:nvSpPr>
        <p:spPr>
          <a:xfrm>
            <a:off x="7065764" y="1995368"/>
            <a:ext cx="498634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1025" y="2078474"/>
            <a:ext cx="127992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18" dirty="0"/>
          </a:p>
        </p:txBody>
      </p:sp>
      <p:sp>
        <p:nvSpPr>
          <p:cNvPr id="7" name="Text 5"/>
          <p:cNvSpPr/>
          <p:nvPr/>
        </p:nvSpPr>
        <p:spPr>
          <a:xfrm>
            <a:off x="3325654" y="1967627"/>
            <a:ext cx="2770465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7"/>
              </a:lnSpc>
              <a:buNone/>
            </a:pPr>
            <a:r>
              <a:rPr lang="en-US" sz="2182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Grade 0</a:t>
            </a:r>
            <a:endParaRPr lang="en-US" sz="2182" dirty="0"/>
          </a:p>
        </p:txBody>
      </p:sp>
      <p:sp>
        <p:nvSpPr>
          <p:cNvPr id="8" name="Text 6"/>
          <p:cNvSpPr/>
          <p:nvPr/>
        </p:nvSpPr>
        <p:spPr>
          <a:xfrm>
            <a:off x="1261467" y="2446734"/>
            <a:ext cx="4834652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2"/>
              </a:lnSpc>
              <a:buNone/>
            </a:pPr>
            <a:r>
              <a:rPr lang="en-US" sz="1745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signs of osteoarthritis.</a:t>
            </a:r>
            <a:endParaRPr lang="en-US" sz="1745" dirty="0"/>
          </a:p>
        </p:txBody>
      </p:sp>
      <p:sp>
        <p:nvSpPr>
          <p:cNvPr id="9" name="Shape 7"/>
          <p:cNvSpPr/>
          <p:nvPr/>
        </p:nvSpPr>
        <p:spPr>
          <a:xfrm>
            <a:off x="7065764" y="3103483"/>
            <a:ext cx="498634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28642" y="3186589"/>
            <a:ext cx="172879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18" dirty="0"/>
          </a:p>
        </p:txBody>
      </p:sp>
      <p:sp>
        <p:nvSpPr>
          <p:cNvPr id="11" name="Text 9"/>
          <p:cNvSpPr/>
          <p:nvPr/>
        </p:nvSpPr>
        <p:spPr>
          <a:xfrm>
            <a:off x="8534043" y="3075742"/>
            <a:ext cx="2770465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7"/>
              </a:lnSpc>
              <a:buNone/>
            </a:pPr>
            <a:r>
              <a:rPr lang="en-US" sz="2182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Grade 1</a:t>
            </a:r>
            <a:endParaRPr lang="en-US" sz="2182" dirty="0"/>
          </a:p>
        </p:txBody>
      </p:sp>
      <p:sp>
        <p:nvSpPr>
          <p:cNvPr id="12" name="Text 10"/>
          <p:cNvSpPr/>
          <p:nvPr/>
        </p:nvSpPr>
        <p:spPr>
          <a:xfrm>
            <a:off x="8534043" y="3554849"/>
            <a:ext cx="483477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2"/>
              </a:lnSpc>
              <a:buNone/>
            </a:pPr>
            <a:r>
              <a:rPr lang="en-US" sz="1745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Doubtful narrowing of joint space.</a:t>
            </a:r>
            <a:endParaRPr lang="en-US" sz="1745" dirty="0"/>
          </a:p>
        </p:txBody>
      </p:sp>
      <p:sp>
        <p:nvSpPr>
          <p:cNvPr id="13" name="Shape 11"/>
          <p:cNvSpPr/>
          <p:nvPr/>
        </p:nvSpPr>
        <p:spPr>
          <a:xfrm>
            <a:off x="7065764" y="4100751"/>
            <a:ext cx="498634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24951" y="4183856"/>
            <a:ext cx="180261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18" dirty="0"/>
          </a:p>
        </p:txBody>
      </p:sp>
      <p:sp>
        <p:nvSpPr>
          <p:cNvPr id="15" name="Text 13"/>
          <p:cNvSpPr/>
          <p:nvPr/>
        </p:nvSpPr>
        <p:spPr>
          <a:xfrm>
            <a:off x="3325654" y="4073009"/>
            <a:ext cx="2770465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7"/>
              </a:lnSpc>
              <a:buNone/>
            </a:pPr>
            <a:r>
              <a:rPr lang="en-US" sz="2182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Grade 2</a:t>
            </a:r>
            <a:endParaRPr lang="en-US" sz="2182" dirty="0"/>
          </a:p>
        </p:txBody>
      </p:sp>
      <p:sp>
        <p:nvSpPr>
          <p:cNvPr id="16" name="Text 14"/>
          <p:cNvSpPr/>
          <p:nvPr/>
        </p:nvSpPr>
        <p:spPr>
          <a:xfrm>
            <a:off x="1261467" y="4552117"/>
            <a:ext cx="4834652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2"/>
              </a:lnSpc>
              <a:buNone/>
            </a:pPr>
            <a:r>
              <a:rPr lang="en-US" sz="1745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Minimal joint space narrowing.</a:t>
            </a:r>
            <a:endParaRPr lang="en-US" sz="1745" dirty="0"/>
          </a:p>
        </p:txBody>
      </p:sp>
      <p:sp>
        <p:nvSpPr>
          <p:cNvPr id="17" name="Shape 15"/>
          <p:cNvSpPr/>
          <p:nvPr/>
        </p:nvSpPr>
        <p:spPr>
          <a:xfrm>
            <a:off x="7065764" y="5098137"/>
            <a:ext cx="498634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1617" y="5181243"/>
            <a:ext cx="186928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618" dirty="0"/>
          </a:p>
        </p:txBody>
      </p:sp>
      <p:sp>
        <p:nvSpPr>
          <p:cNvPr id="19" name="Text 17"/>
          <p:cNvSpPr/>
          <p:nvPr/>
        </p:nvSpPr>
        <p:spPr>
          <a:xfrm>
            <a:off x="8534043" y="5070396"/>
            <a:ext cx="2770465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7"/>
              </a:lnSpc>
              <a:buNone/>
            </a:pPr>
            <a:r>
              <a:rPr lang="en-US" sz="2182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Grade 3</a:t>
            </a:r>
            <a:endParaRPr lang="en-US" sz="2182" dirty="0"/>
          </a:p>
        </p:txBody>
      </p:sp>
      <p:sp>
        <p:nvSpPr>
          <p:cNvPr id="20" name="Text 18"/>
          <p:cNvSpPr/>
          <p:nvPr/>
        </p:nvSpPr>
        <p:spPr>
          <a:xfrm>
            <a:off x="8534043" y="5549503"/>
            <a:ext cx="4834771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2"/>
              </a:lnSpc>
              <a:buNone/>
            </a:pPr>
            <a:r>
              <a:rPr lang="en-US" sz="1745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 joint space narrowing.</a:t>
            </a:r>
            <a:endParaRPr lang="en-US" sz="1745" dirty="0"/>
          </a:p>
        </p:txBody>
      </p:sp>
      <p:sp>
        <p:nvSpPr>
          <p:cNvPr id="21" name="Shape 19"/>
          <p:cNvSpPr/>
          <p:nvPr/>
        </p:nvSpPr>
        <p:spPr>
          <a:xfrm>
            <a:off x="7065764" y="6095524"/>
            <a:ext cx="498634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30547" y="6178629"/>
            <a:ext cx="168950" cy="332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2618" kern="0" spc="-79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</a:t>
            </a:r>
            <a:endParaRPr lang="en-US" sz="2618" dirty="0"/>
          </a:p>
        </p:txBody>
      </p:sp>
      <p:sp>
        <p:nvSpPr>
          <p:cNvPr id="23" name="Text 21"/>
          <p:cNvSpPr/>
          <p:nvPr/>
        </p:nvSpPr>
        <p:spPr>
          <a:xfrm>
            <a:off x="3325654" y="6067782"/>
            <a:ext cx="2770465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27"/>
              </a:lnSpc>
              <a:buNone/>
            </a:pPr>
            <a:r>
              <a:rPr lang="en-US" sz="2182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Grade 4</a:t>
            </a:r>
            <a:endParaRPr lang="en-US" sz="2182" dirty="0"/>
          </a:p>
        </p:txBody>
      </p:sp>
      <p:sp>
        <p:nvSpPr>
          <p:cNvPr id="24" name="Text 22"/>
          <p:cNvSpPr/>
          <p:nvPr/>
        </p:nvSpPr>
        <p:spPr>
          <a:xfrm>
            <a:off x="1261467" y="6546890"/>
            <a:ext cx="4834652" cy="354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2"/>
              </a:lnSpc>
              <a:buNone/>
            </a:pPr>
            <a:r>
              <a:rPr lang="en-US" sz="1745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Severe joint space narrowing.</a:t>
            </a:r>
            <a:endParaRPr lang="en-US" sz="174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D840-267E-5485-FFA5-771F0878D731}"/>
              </a:ext>
            </a:extLst>
          </p:cNvPr>
          <p:cNvSpPr txBox="1"/>
          <p:nvPr/>
        </p:nvSpPr>
        <p:spPr>
          <a:xfrm>
            <a:off x="14317581" y="78325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2032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261467" y="610195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itter"/>
              </a:rPr>
              <a:t>Proposed Model</a:t>
            </a:r>
          </a:p>
        </p:txBody>
      </p:sp>
      <p:sp>
        <p:nvSpPr>
          <p:cNvPr id="5" name="Shape 3"/>
          <p:cNvSpPr/>
          <p:nvPr/>
        </p:nvSpPr>
        <p:spPr>
          <a:xfrm>
            <a:off x="1148061" y="1995368"/>
            <a:ext cx="374633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148061" y="3103483"/>
            <a:ext cx="374633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148061" y="4100751"/>
            <a:ext cx="374633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148061" y="5098137"/>
            <a:ext cx="374633" cy="498634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DD840-267E-5485-FFA5-771F0878D731}"/>
              </a:ext>
            </a:extLst>
          </p:cNvPr>
          <p:cNvSpPr txBox="1"/>
          <p:nvPr/>
        </p:nvSpPr>
        <p:spPr>
          <a:xfrm>
            <a:off x="14245389" y="7832550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F58EB968-FE51-5344-79CC-EA9DFDE58293}"/>
              </a:ext>
            </a:extLst>
          </p:cNvPr>
          <p:cNvSpPr/>
          <p:nvPr/>
        </p:nvSpPr>
        <p:spPr>
          <a:xfrm>
            <a:off x="1871067" y="2042051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2000" b="0" i="0" kern="1200" baseline="0" dirty="0">
                <a:solidFill>
                  <a:srgbClr val="000000"/>
                </a:solidFill>
                <a:effectLst/>
                <a:latin typeface="Bitter"/>
                <a:ea typeface="+mn-ea"/>
                <a:cs typeface="+mn-cs"/>
              </a:rPr>
              <a:t>Hybrid Deep Learning Model : </a:t>
            </a:r>
            <a:r>
              <a:rPr lang="en-US" sz="2000" b="1" i="0" kern="1200" baseline="0" dirty="0">
                <a:solidFill>
                  <a:srgbClr val="000000"/>
                </a:solidFill>
                <a:effectLst/>
                <a:latin typeface="Bitter"/>
                <a:ea typeface="+mn-ea"/>
                <a:cs typeface="+mn-cs"/>
              </a:rPr>
              <a:t>VGG16 + CNN</a:t>
            </a:r>
            <a:endParaRPr lang="en-IN" sz="2000" dirty="0">
              <a:effectLst/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4F0E302B-EAC5-9022-6B07-8AB15343C4DB}"/>
              </a:ext>
            </a:extLst>
          </p:cNvPr>
          <p:cNvSpPr/>
          <p:nvPr/>
        </p:nvSpPr>
        <p:spPr>
          <a:xfrm>
            <a:off x="1879086" y="3144948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000" dirty="0">
                <a:effectLst/>
                <a:latin typeface="Bitter"/>
              </a:rPr>
              <a:t>Process Knee X ray Image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266ED94F-CB9E-9F53-0279-3745763D0632}"/>
              </a:ext>
            </a:extLst>
          </p:cNvPr>
          <p:cNvSpPr/>
          <p:nvPr/>
        </p:nvSpPr>
        <p:spPr>
          <a:xfrm>
            <a:off x="1871067" y="4159605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000" dirty="0">
                <a:effectLst/>
                <a:latin typeface="Bitter"/>
              </a:rPr>
              <a:t>Detect </a:t>
            </a:r>
            <a:r>
              <a:rPr lang="en-IN" sz="2000" dirty="0">
                <a:latin typeface="Bitter"/>
              </a:rPr>
              <a:t>knee osteoarthritis</a:t>
            </a:r>
            <a:endParaRPr lang="en-IN" sz="2000" dirty="0">
              <a:effectLst/>
              <a:latin typeface="Bitter"/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B91C0DED-E2B3-6311-13EC-184D0E874E30}"/>
              </a:ext>
            </a:extLst>
          </p:cNvPr>
          <p:cNvSpPr/>
          <p:nvPr/>
        </p:nvSpPr>
        <p:spPr>
          <a:xfrm>
            <a:off x="1871067" y="5086041"/>
            <a:ext cx="8648343" cy="692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2000" dirty="0">
                <a:latin typeface="Bitter"/>
              </a:rPr>
              <a:t>Classify based on KL grading (5 Classes)</a:t>
            </a:r>
          </a:p>
          <a:p>
            <a:endParaRPr lang="en-IN" sz="2000" dirty="0">
              <a:effectLst/>
              <a:latin typeface="Bitter"/>
            </a:endParaRPr>
          </a:p>
        </p:txBody>
      </p:sp>
    </p:spTree>
    <p:extLst>
      <p:ext uri="{BB962C8B-B14F-4D97-AF65-F5344CB8AC3E}">
        <p14:creationId xmlns:p14="http://schemas.microsoft.com/office/powerpoint/2010/main" val="225728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863453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kern="0" spc="-20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End.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29839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Thank you for you attention.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497109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7345F-9ED5-9A1B-5593-878E050143D7}"/>
              </a:ext>
            </a:extLst>
          </p:cNvPr>
          <p:cNvSpPr txBox="1"/>
          <p:nvPr/>
        </p:nvSpPr>
        <p:spPr>
          <a:xfrm>
            <a:off x="14161169" y="7848236"/>
            <a:ext cx="575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4046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Contents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1258967" y="3105745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Introduction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1258967" y="3587115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Importance of Early Detection</a:t>
            </a: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258967" y="4068485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 Statement and Motivation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1258967" y="454985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3110"/>
              </a:lnSpc>
              <a:buSzPct val="100000"/>
              <a:buFontTx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Literature Review</a:t>
            </a:r>
            <a:endParaRPr lang="en-US" sz="1944" dirty="0"/>
          </a:p>
          <a:p>
            <a:pPr marL="342900" indent="-342900" algn="l">
              <a:lnSpc>
                <a:spcPts val="3110"/>
              </a:lnSpc>
              <a:buSzPct val="100000"/>
              <a:buChar char="•"/>
            </a:pP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1258967" y="503122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Comparison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1258967" y="5512594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Knee X-ray Image Dataset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1258967" y="5993963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Kellgren-Lawrence Grading System</a:t>
            </a: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944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FAF50E1-AE59-BFA1-D5EB-1411C404A964}"/>
              </a:ext>
            </a:extLst>
          </p:cNvPr>
          <p:cNvSpPr/>
          <p:nvPr/>
        </p:nvSpPr>
        <p:spPr>
          <a:xfrm>
            <a:off x="1266988" y="6447148"/>
            <a:ext cx="125073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 Model</a:t>
            </a: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868680"/>
            <a:ext cx="4869180" cy="6492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Introduction to Knee Osteoarthritis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6772" y="3384947"/>
            <a:ext cx="14263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87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Degenerative Disease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Breakdown of cartilage in the knee joint.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31769" y="4838343"/>
            <a:ext cx="1926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87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Pain and Stiffness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symptoms affecting mobility.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27721" y="6291739"/>
            <a:ext cx="20073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kern="0" spc="-87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916" dirty="0"/>
          </a:p>
        </p:txBody>
      </p:sp>
      <p:sp>
        <p:nvSpPr>
          <p:cNvPr id="17" name="Text 13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Long-Term Impact</a:t>
            </a:r>
            <a:endParaRPr lang="en-US" sz="2430" dirty="0"/>
          </a:p>
        </p:txBody>
      </p:sp>
      <p:sp>
        <p:nvSpPr>
          <p:cNvPr id="18" name="Text 14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lead to disability and decreased quality of life.</a:t>
            </a:r>
            <a:endParaRPr lang="en-US" sz="1944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DDD9A-3A03-1AD4-C5E0-4E9720491B85}"/>
              </a:ext>
            </a:extLst>
          </p:cNvPr>
          <p:cNvSpPr txBox="1"/>
          <p:nvPr/>
        </p:nvSpPr>
        <p:spPr>
          <a:xfrm>
            <a:off x="14305549" y="78325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2032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Importance of Early Detection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12493" y="2907149"/>
            <a:ext cx="428577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Improved Treatment Outcomes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Earlier interventions can slow progression.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12493" y="4607004"/>
            <a:ext cx="373391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Reduced Pain and Disability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Preventing further damage to the joint.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FCE2CF"/>
          </a:solidFill>
          <a:ln w="15240">
            <a:solidFill>
              <a:srgbClr val="E2C8B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612493" y="6306860"/>
            <a:ext cx="32845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kern="0" spc="-73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Enhanced Quality of Life</a:t>
            </a:r>
            <a:endParaRPr lang="en-US" sz="2430" dirty="0"/>
          </a:p>
        </p:txBody>
      </p:sp>
      <p:sp>
        <p:nvSpPr>
          <p:cNvPr id="15" name="Text 11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Maintaining mobility and independence.</a:t>
            </a:r>
            <a:endParaRPr lang="en-US" sz="1944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4CC230-2741-746F-12E3-77AADDFE29E3}"/>
              </a:ext>
            </a:extLst>
          </p:cNvPr>
          <p:cNvSpPr txBox="1"/>
          <p:nvPr/>
        </p:nvSpPr>
        <p:spPr>
          <a:xfrm>
            <a:off x="14305550" y="783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5462" y="3640217"/>
            <a:ext cx="9164003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74"/>
              </a:lnSpc>
              <a:buNone/>
            </a:pPr>
            <a:r>
              <a:rPr lang="en-US" sz="4699" kern="0" spc="-14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Problem Statement and Motivation</a:t>
            </a:r>
            <a:endParaRPr lang="en-US" sz="469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2" y="4744164"/>
            <a:ext cx="4319826" cy="954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kern="0" spc="-7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Accurate Diagnosis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074063" y="6572964"/>
            <a:ext cx="3842623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kern="0" spc="-3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Challenges in early detection.</a:t>
            </a:r>
            <a:endParaRPr lang="en-US" sz="188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7" y="4744164"/>
            <a:ext cx="4319826" cy="9547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kern="0" spc="-7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Automated System</a:t>
            </a:r>
            <a:endParaRPr lang="en-US" sz="2350" dirty="0"/>
          </a:p>
        </p:txBody>
      </p:sp>
      <p:sp>
        <p:nvSpPr>
          <p:cNvPr id="11" name="Text 6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kern="0" spc="-3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deep learning to assist clinicians.</a:t>
            </a:r>
            <a:endParaRPr lang="en-US" sz="188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13" y="4744164"/>
            <a:ext cx="4319826" cy="9547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3714" y="6056948"/>
            <a:ext cx="2983825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7"/>
              </a:lnSpc>
              <a:buNone/>
            </a:pPr>
            <a:r>
              <a:rPr lang="en-US" sz="2350" kern="0" spc="-7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Improved Patient Care</a:t>
            </a:r>
            <a:endParaRPr lang="en-US" sz="2350" dirty="0"/>
          </a:p>
        </p:txBody>
      </p:sp>
      <p:sp>
        <p:nvSpPr>
          <p:cNvPr id="14" name="Text 8"/>
          <p:cNvSpPr/>
          <p:nvPr/>
        </p:nvSpPr>
        <p:spPr>
          <a:xfrm>
            <a:off x="9713714" y="6572964"/>
            <a:ext cx="3842623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07"/>
              </a:lnSpc>
              <a:buNone/>
            </a:pPr>
            <a:r>
              <a:rPr lang="en-US" sz="1880" kern="0" spc="-38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Facilitating timely and effective treatment.</a:t>
            </a:r>
            <a:endParaRPr lang="en-US" sz="188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10F62-2CB7-CAC7-0AAB-351AE220828E}"/>
              </a:ext>
            </a:extLst>
          </p:cNvPr>
          <p:cNvSpPr txBox="1"/>
          <p:nvPr/>
        </p:nvSpPr>
        <p:spPr>
          <a:xfrm>
            <a:off x="14305549" y="78084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648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Literature Review  1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2706648"/>
            <a:ext cx="12902327" cy="3958114"/>
          </a:xfrm>
          <a:prstGeom prst="roundRect">
            <a:avLst>
              <a:gd name="adj" fmla="val 262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277" y="272188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6212" y="2877622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6301859" y="2877622"/>
            <a:ext cx="720244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Transfer Learning-Based Smart Features Engineering for Osteoarthritis Diagnosis From Knee X-Ray Images</a:t>
            </a: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879277" y="3823454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212" y="3979188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6301859" y="3979188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IEEE Access, Volume 11, 2023</a:t>
            </a:r>
            <a:endParaRPr lang="en-US" sz="1944" dirty="0"/>
          </a:p>
        </p:txBody>
      </p:sp>
      <p:sp>
        <p:nvSpPr>
          <p:cNvPr id="12" name="Shape 10"/>
          <p:cNvSpPr/>
          <p:nvPr/>
        </p:nvSpPr>
        <p:spPr>
          <a:xfrm>
            <a:off x="879277" y="4529971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212" y="4685705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6301859" y="4685705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Osteoarthritis Initiative (OAI) dataset with 9,786 X-ray images</a:t>
            </a:r>
            <a:endParaRPr lang="en-US" sz="1944" dirty="0"/>
          </a:p>
        </p:txBody>
      </p:sp>
      <p:sp>
        <p:nvSpPr>
          <p:cNvPr id="15" name="Shape 13"/>
          <p:cNvSpPr/>
          <p:nvPr/>
        </p:nvSpPr>
        <p:spPr>
          <a:xfrm>
            <a:off x="879277" y="5236488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6212" y="5392222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6301859" y="5392222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CRK (CNN Random forest K-neighbors)</a:t>
            </a:r>
            <a:endParaRPr lang="en-US" sz="1944" dirty="0"/>
          </a:p>
        </p:txBody>
      </p:sp>
      <p:sp>
        <p:nvSpPr>
          <p:cNvPr id="18" name="Shape 16"/>
          <p:cNvSpPr/>
          <p:nvPr/>
        </p:nvSpPr>
        <p:spPr>
          <a:xfrm>
            <a:off x="879277" y="5943005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6212" y="6098738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944" dirty="0"/>
          </a:p>
        </p:txBody>
      </p:sp>
      <p:sp>
        <p:nvSpPr>
          <p:cNvPr id="20" name="Text 18"/>
          <p:cNvSpPr/>
          <p:nvPr/>
        </p:nvSpPr>
        <p:spPr>
          <a:xfrm>
            <a:off x="6301859" y="6098738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1944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883DA2-7BAE-7705-551D-F88DECB40407}"/>
              </a:ext>
            </a:extLst>
          </p:cNvPr>
          <p:cNvSpPr txBox="1"/>
          <p:nvPr/>
        </p:nvSpPr>
        <p:spPr>
          <a:xfrm>
            <a:off x="14305552" y="7832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76236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Literature Review  2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2904173"/>
            <a:ext cx="12902327" cy="3563064"/>
          </a:xfrm>
          <a:prstGeom prst="roundRect">
            <a:avLst>
              <a:gd name="adj" fmla="val 291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277" y="291941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6212" y="3075146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6301859" y="3075146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Knee Osteoarthritis Detection and Classification Using X-Rays</a:t>
            </a: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879277" y="3625929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212" y="3781663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6301859" y="3781663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IEEE Access, Volume 11, 2023</a:t>
            </a:r>
            <a:endParaRPr lang="en-US" sz="1944" dirty="0"/>
          </a:p>
        </p:txBody>
      </p:sp>
      <p:sp>
        <p:nvSpPr>
          <p:cNvPr id="12" name="Shape 10"/>
          <p:cNvSpPr/>
          <p:nvPr/>
        </p:nvSpPr>
        <p:spPr>
          <a:xfrm>
            <a:off x="879277" y="433244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212" y="4488180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6301859" y="4488180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OsteoArthritis Initiative (OAI) dataset with 9,786 X-ray images</a:t>
            </a:r>
            <a:endParaRPr lang="en-US" sz="1944" dirty="0"/>
          </a:p>
        </p:txBody>
      </p:sp>
      <p:sp>
        <p:nvSpPr>
          <p:cNvPr id="15" name="Shape 13"/>
          <p:cNvSpPr/>
          <p:nvPr/>
        </p:nvSpPr>
        <p:spPr>
          <a:xfrm>
            <a:off x="879277" y="503896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6212" y="5194697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6301859" y="5194697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(VGG19, ResNet34, DenseNet121, DenseNet161)</a:t>
            </a:r>
            <a:endParaRPr lang="en-US" sz="1944" dirty="0"/>
          </a:p>
        </p:txBody>
      </p:sp>
      <p:sp>
        <p:nvSpPr>
          <p:cNvPr id="18" name="Shape 16"/>
          <p:cNvSpPr/>
          <p:nvPr/>
        </p:nvSpPr>
        <p:spPr>
          <a:xfrm>
            <a:off x="879277" y="574548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6212" y="5901214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944" dirty="0"/>
          </a:p>
        </p:txBody>
      </p:sp>
      <p:sp>
        <p:nvSpPr>
          <p:cNvPr id="20" name="Text 18"/>
          <p:cNvSpPr/>
          <p:nvPr/>
        </p:nvSpPr>
        <p:spPr>
          <a:xfrm>
            <a:off x="6301859" y="5901214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98%</a:t>
            </a:r>
            <a:endParaRPr lang="en-US" sz="1944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9C600-52BB-4847-5665-F3E05DF48088}"/>
              </a:ext>
            </a:extLst>
          </p:cNvPr>
          <p:cNvSpPr txBox="1"/>
          <p:nvPr/>
        </p:nvSpPr>
        <p:spPr>
          <a:xfrm>
            <a:off x="14305551" y="783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697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Literature Review  3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2311598"/>
            <a:ext cx="12902327" cy="4748213"/>
          </a:xfrm>
          <a:prstGeom prst="roundRect">
            <a:avLst>
              <a:gd name="adj" fmla="val 218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277" y="2326838"/>
            <a:ext cx="128718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6212" y="2482572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6301859" y="2482572"/>
            <a:ext cx="720244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Sequential VGG16+CNN-Based Automated Approach With Adaptive Input for Efficient Detection of Knee Osteoarthritis Stages</a:t>
            </a: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879277" y="3823454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212" y="3979188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ABOUT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6301859" y="3979188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IEEE Access, Volume 12, 2024</a:t>
            </a:r>
            <a:endParaRPr lang="en-US" sz="1944" dirty="0"/>
          </a:p>
        </p:txBody>
      </p:sp>
      <p:sp>
        <p:nvSpPr>
          <p:cNvPr id="12" name="Shape 10"/>
          <p:cNvSpPr/>
          <p:nvPr/>
        </p:nvSpPr>
        <p:spPr>
          <a:xfrm>
            <a:off x="879277" y="4529971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26212" y="4685705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6301859" y="4685705"/>
            <a:ext cx="720244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1,650 digital X-ray images of knee joints from hospitals and diagnostic centers</a:t>
            </a:r>
            <a:endParaRPr lang="en-US" sz="1944" dirty="0"/>
          </a:p>
        </p:txBody>
      </p:sp>
      <p:sp>
        <p:nvSpPr>
          <p:cNvPr id="15" name="Shape 13"/>
          <p:cNvSpPr/>
          <p:nvPr/>
        </p:nvSpPr>
        <p:spPr>
          <a:xfrm>
            <a:off x="879277" y="563153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26212" y="5787271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6301859" y="5787271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VGG16+CNN</a:t>
            </a:r>
            <a:endParaRPr lang="en-US" sz="1944" dirty="0"/>
          </a:p>
        </p:txBody>
      </p:sp>
      <p:sp>
        <p:nvSpPr>
          <p:cNvPr id="18" name="Shape 16"/>
          <p:cNvSpPr/>
          <p:nvPr/>
        </p:nvSpPr>
        <p:spPr>
          <a:xfrm>
            <a:off x="879277" y="633805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126212" y="6493788"/>
            <a:ext cx="46743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944" dirty="0"/>
          </a:p>
        </p:txBody>
      </p:sp>
      <p:sp>
        <p:nvSpPr>
          <p:cNvPr id="20" name="Text 18"/>
          <p:cNvSpPr/>
          <p:nvPr/>
        </p:nvSpPr>
        <p:spPr>
          <a:xfrm>
            <a:off x="6301859" y="6493788"/>
            <a:ext cx="720244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93.27%</a:t>
            </a:r>
            <a:endParaRPr lang="en-US" sz="1944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CA0422-7490-CDAF-D081-7FA79AEE859C}"/>
              </a:ext>
            </a:extLst>
          </p:cNvPr>
          <p:cNvSpPr txBox="1"/>
          <p:nvPr/>
        </p:nvSpPr>
        <p:spPr>
          <a:xfrm>
            <a:off x="14305549" y="78084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81224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kern="0" spc="-146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Comparison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1954054"/>
            <a:ext cx="12902327" cy="5463302"/>
          </a:xfrm>
          <a:prstGeom prst="roundRect">
            <a:avLst>
              <a:gd name="adj" fmla="val 1898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79277" y="196929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126331" y="2125028"/>
            <a:ext cx="27204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TITLE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4348043" y="2125028"/>
            <a:ext cx="27166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7565946" y="2125028"/>
            <a:ext cx="27166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10783848" y="2125028"/>
            <a:ext cx="27204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10"/>
              </a:lnSpc>
              <a:buNone/>
            </a:pPr>
            <a:r>
              <a:rPr lang="en-US" sz="1944" b="1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879277" y="2675811"/>
            <a:ext cx="12871847" cy="157543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331" y="2831544"/>
            <a:ext cx="2720459" cy="12639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Transfer Learning-Based Smart Features Engineering for Osteoarthritis Diagnosis From Knee X-Ray Images</a:t>
            </a:r>
            <a:endParaRPr lang="en-US" sz="1555" dirty="0"/>
          </a:p>
        </p:txBody>
      </p:sp>
      <p:sp>
        <p:nvSpPr>
          <p:cNvPr id="13" name="Text 11"/>
          <p:cNvSpPr/>
          <p:nvPr/>
        </p:nvSpPr>
        <p:spPr>
          <a:xfrm>
            <a:off x="4348043" y="2831544"/>
            <a:ext cx="2716649" cy="947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Osteoarthritis Initiative (OAI) dataset with 9,786 X-ray images</a:t>
            </a:r>
            <a:endParaRPr lang="en-US" sz="1555" dirty="0"/>
          </a:p>
        </p:txBody>
      </p:sp>
      <p:sp>
        <p:nvSpPr>
          <p:cNvPr id="14" name="Text 12"/>
          <p:cNvSpPr/>
          <p:nvPr/>
        </p:nvSpPr>
        <p:spPr>
          <a:xfrm>
            <a:off x="7565946" y="2831544"/>
            <a:ext cx="2716649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CRK (CNN Random forest K-neighbors)</a:t>
            </a:r>
            <a:endParaRPr lang="en-US" sz="1555" dirty="0"/>
          </a:p>
        </p:txBody>
      </p:sp>
      <p:sp>
        <p:nvSpPr>
          <p:cNvPr id="15" name="Text 13"/>
          <p:cNvSpPr/>
          <p:nvPr/>
        </p:nvSpPr>
        <p:spPr>
          <a:xfrm>
            <a:off x="10783848" y="2831544"/>
            <a:ext cx="2720459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99%</a:t>
            </a:r>
            <a:endParaRPr lang="en-US" sz="1555" dirty="0"/>
          </a:p>
        </p:txBody>
      </p:sp>
      <p:sp>
        <p:nvSpPr>
          <p:cNvPr id="16" name="Shape 14"/>
          <p:cNvSpPr/>
          <p:nvPr/>
        </p:nvSpPr>
        <p:spPr>
          <a:xfrm>
            <a:off x="879277" y="4251246"/>
            <a:ext cx="12871847" cy="1259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331" y="4406979"/>
            <a:ext cx="2720459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Knee Osteoarthritis Detection and Classification Using X-Rays</a:t>
            </a:r>
            <a:endParaRPr lang="en-US" sz="1555" dirty="0"/>
          </a:p>
        </p:txBody>
      </p:sp>
      <p:sp>
        <p:nvSpPr>
          <p:cNvPr id="18" name="Text 16"/>
          <p:cNvSpPr/>
          <p:nvPr/>
        </p:nvSpPr>
        <p:spPr>
          <a:xfrm>
            <a:off x="4348043" y="4406979"/>
            <a:ext cx="2716649" cy="947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Osteoarthritis Initiative (OAI) dataset with 9,786 X-ray images</a:t>
            </a:r>
            <a:endParaRPr lang="en-US" sz="1555" dirty="0"/>
          </a:p>
        </p:txBody>
      </p:sp>
      <p:sp>
        <p:nvSpPr>
          <p:cNvPr id="19" name="Text 17"/>
          <p:cNvSpPr/>
          <p:nvPr/>
        </p:nvSpPr>
        <p:spPr>
          <a:xfrm>
            <a:off x="7565946" y="4406979"/>
            <a:ext cx="2716649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(VGG19, ResNet34, DenseNet121, DenseNet161)</a:t>
            </a:r>
            <a:endParaRPr lang="en-US" sz="1555" dirty="0"/>
          </a:p>
        </p:txBody>
      </p:sp>
      <p:sp>
        <p:nvSpPr>
          <p:cNvPr id="20" name="Text 18"/>
          <p:cNvSpPr/>
          <p:nvPr/>
        </p:nvSpPr>
        <p:spPr>
          <a:xfrm>
            <a:off x="10783848" y="4406979"/>
            <a:ext cx="2720459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98%</a:t>
            </a:r>
            <a:endParaRPr lang="en-US" sz="1555" dirty="0"/>
          </a:p>
        </p:txBody>
      </p:sp>
      <p:sp>
        <p:nvSpPr>
          <p:cNvPr id="21" name="Shape 19"/>
          <p:cNvSpPr/>
          <p:nvPr/>
        </p:nvSpPr>
        <p:spPr>
          <a:xfrm>
            <a:off x="879277" y="5510689"/>
            <a:ext cx="12871847" cy="18914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26331" y="5666423"/>
            <a:ext cx="2720459" cy="15799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Sequential VGG16+CNN-Based Automated Approach With Adaptive Input for Efficient Detection of Knee Osteoarthritis Stages</a:t>
            </a:r>
            <a:endParaRPr lang="en-US" sz="1555" dirty="0"/>
          </a:p>
        </p:txBody>
      </p:sp>
      <p:sp>
        <p:nvSpPr>
          <p:cNvPr id="23" name="Text 21"/>
          <p:cNvSpPr/>
          <p:nvPr/>
        </p:nvSpPr>
        <p:spPr>
          <a:xfrm>
            <a:off x="4348043" y="5666423"/>
            <a:ext cx="2716649" cy="947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1,650 digital X-ray images of knee joints from hospitals and diagnostic centers</a:t>
            </a:r>
            <a:endParaRPr lang="en-US" sz="1555" dirty="0"/>
          </a:p>
        </p:txBody>
      </p:sp>
      <p:sp>
        <p:nvSpPr>
          <p:cNvPr id="24" name="Text 22"/>
          <p:cNvSpPr/>
          <p:nvPr/>
        </p:nvSpPr>
        <p:spPr>
          <a:xfrm>
            <a:off x="7565946" y="5666423"/>
            <a:ext cx="2716649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VGG16+CNN</a:t>
            </a:r>
            <a:endParaRPr lang="en-US" sz="1555" dirty="0"/>
          </a:p>
        </p:txBody>
      </p:sp>
      <p:sp>
        <p:nvSpPr>
          <p:cNvPr id="25" name="Text 23"/>
          <p:cNvSpPr/>
          <p:nvPr/>
        </p:nvSpPr>
        <p:spPr>
          <a:xfrm>
            <a:off x="10783848" y="5666423"/>
            <a:ext cx="2720459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1555" kern="0" spc="-3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93.27%</a:t>
            </a:r>
            <a:endParaRPr lang="en-US" sz="155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00C26D-4AF7-D499-E148-9F4A42E3EC03}"/>
              </a:ext>
            </a:extLst>
          </p:cNvPr>
          <p:cNvSpPr txBox="1"/>
          <p:nvPr/>
        </p:nvSpPr>
        <p:spPr>
          <a:xfrm>
            <a:off x="14317583" y="7796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9173</TotalTime>
  <Words>496</Words>
  <Application>Microsoft Office PowerPoint</Application>
  <PresentationFormat>Custom</PresentationFormat>
  <Paragraphs>141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Bitter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Harishanker P</cp:lastModifiedBy>
  <cp:revision>4</cp:revision>
  <dcterms:created xsi:type="dcterms:W3CDTF">2024-07-29T01:12:18Z</dcterms:created>
  <dcterms:modified xsi:type="dcterms:W3CDTF">2024-08-04T10:16:20Z</dcterms:modified>
</cp:coreProperties>
</file>